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02" r:id="rId2"/>
    <p:sldId id="298" r:id="rId3"/>
    <p:sldId id="362" r:id="rId4"/>
    <p:sldId id="386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47" r:id="rId14"/>
    <p:sldId id="388" r:id="rId15"/>
    <p:sldId id="389" r:id="rId16"/>
    <p:sldId id="390" r:id="rId17"/>
    <p:sldId id="391" r:id="rId18"/>
    <p:sldId id="393" r:id="rId19"/>
    <p:sldId id="444" r:id="rId20"/>
    <p:sldId id="394" r:id="rId21"/>
    <p:sldId id="445" r:id="rId22"/>
    <p:sldId id="395" r:id="rId23"/>
    <p:sldId id="396" r:id="rId24"/>
    <p:sldId id="446" r:id="rId25"/>
    <p:sldId id="397" r:id="rId26"/>
    <p:sldId id="398" r:id="rId27"/>
    <p:sldId id="399" r:id="rId28"/>
    <p:sldId id="400" r:id="rId29"/>
    <p:sldId id="401" r:id="rId30"/>
    <p:sldId id="403" r:id="rId31"/>
    <p:sldId id="402" r:id="rId32"/>
    <p:sldId id="414" r:id="rId33"/>
    <p:sldId id="415" r:id="rId34"/>
    <p:sldId id="412" r:id="rId35"/>
    <p:sldId id="413" r:id="rId36"/>
    <p:sldId id="410" r:id="rId37"/>
    <p:sldId id="411" r:id="rId38"/>
    <p:sldId id="416" r:id="rId39"/>
    <p:sldId id="418" r:id="rId40"/>
    <p:sldId id="417" r:id="rId41"/>
    <p:sldId id="419" r:id="rId42"/>
    <p:sldId id="420" r:id="rId43"/>
    <p:sldId id="421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3" r:id="rId54"/>
    <p:sldId id="434" r:id="rId55"/>
    <p:sldId id="435" r:id="rId56"/>
    <p:sldId id="436" r:id="rId57"/>
    <p:sldId id="448" r:id="rId58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/>
    <p:restoredTop sz="97179"/>
  </p:normalViewPr>
  <p:slideViewPr>
    <p:cSldViewPr snapToGrid="0" snapToObjects="1">
      <p:cViewPr>
        <p:scale>
          <a:sx n="90" d="100"/>
          <a:sy n="90" d="100"/>
        </p:scale>
        <p:origin x="16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4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5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067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5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9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6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4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istill.pub/2016/misread-ts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istill.pub/2016/misread-tsn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5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976045"/>
            <a:ext cx="11927840" cy="5415231"/>
          </a:xfrm>
        </p:spPr>
        <p:txBody>
          <a:bodyPr/>
          <a:lstStyle/>
          <a:p>
            <a:r>
              <a:rPr lang="en-GB" dirty="0"/>
              <a:t>The most used approach is to find genes that have </a:t>
            </a:r>
            <a:r>
              <a:rPr lang="en-GB" b="1" u="sng" dirty="0"/>
              <a:t>high residual variance</a:t>
            </a:r>
            <a:endParaRPr lang="en-GB" b="1" dirty="0"/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Either taking the first </a:t>
            </a:r>
            <a:r>
              <a:rPr lang="en-GB" i="1" u="sng" dirty="0">
                <a:sym typeface="Wingdings" pitchFamily="2" charset="2"/>
              </a:rPr>
              <a:t>n</a:t>
            </a:r>
            <a:r>
              <a:rPr lang="en-GB" u="sng" dirty="0">
                <a:sym typeface="Wingdings" pitchFamily="2" charset="2"/>
              </a:rPr>
              <a:t>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200-2000 genes</a:t>
            </a:r>
          </a:p>
          <a:p>
            <a:pPr marL="0" indent="0"/>
            <a:endParaRPr lang="en-GB" i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80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976045"/>
            <a:ext cx="11927840" cy="5415231"/>
          </a:xfrm>
        </p:spPr>
        <p:txBody>
          <a:bodyPr/>
          <a:lstStyle/>
          <a:p>
            <a:r>
              <a:rPr lang="en-GB" dirty="0"/>
              <a:t>The most used approach is to find genes that have </a:t>
            </a:r>
            <a:r>
              <a:rPr lang="en-GB" b="1" u="sng" dirty="0"/>
              <a:t>high residual variance</a:t>
            </a:r>
            <a:endParaRPr lang="en-GB" b="1" dirty="0"/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Either taking the first </a:t>
            </a:r>
            <a:r>
              <a:rPr lang="en-GB" i="1" u="sng" dirty="0">
                <a:sym typeface="Wingdings" pitchFamily="2" charset="2"/>
              </a:rPr>
              <a:t>n</a:t>
            </a:r>
            <a:r>
              <a:rPr lang="en-GB" u="sng" dirty="0">
                <a:sym typeface="Wingdings" pitchFamily="2" charset="2"/>
              </a:rPr>
              <a:t>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200-2000 genes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Or by taking the first </a:t>
            </a:r>
            <a:r>
              <a:rPr lang="en-GB" u="sng" dirty="0">
                <a:sym typeface="Wingdings" pitchFamily="2" charset="2"/>
              </a:rPr>
              <a:t>%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2-10% genes</a:t>
            </a:r>
          </a:p>
          <a:p>
            <a:pPr marL="0" indent="0"/>
            <a:endParaRPr lang="en-GB" i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4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976045"/>
            <a:ext cx="11927840" cy="5415231"/>
          </a:xfrm>
        </p:spPr>
        <p:txBody>
          <a:bodyPr/>
          <a:lstStyle/>
          <a:p>
            <a:r>
              <a:rPr lang="en-GB" dirty="0"/>
              <a:t>The most used approach is to find genes that have </a:t>
            </a:r>
            <a:r>
              <a:rPr lang="en-GB" b="1" u="sng" dirty="0"/>
              <a:t>high residual variance</a:t>
            </a:r>
            <a:endParaRPr lang="en-GB" b="1" dirty="0"/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Either taking the first </a:t>
            </a:r>
            <a:r>
              <a:rPr lang="en-GB" i="1" u="sng" dirty="0">
                <a:sym typeface="Wingdings" pitchFamily="2" charset="2"/>
              </a:rPr>
              <a:t>n</a:t>
            </a:r>
            <a:r>
              <a:rPr lang="en-GB" u="sng" dirty="0">
                <a:sym typeface="Wingdings" pitchFamily="2" charset="2"/>
              </a:rPr>
              <a:t>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200-2000 genes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Or by taking the first </a:t>
            </a:r>
            <a:r>
              <a:rPr lang="en-GB" u="sng" dirty="0">
                <a:sym typeface="Wingdings" pitchFamily="2" charset="2"/>
              </a:rPr>
              <a:t>% genes</a:t>
            </a:r>
            <a:r>
              <a:rPr lang="en-GB" dirty="0">
                <a:sym typeface="Wingdings" pitchFamily="2" charset="2"/>
              </a:rPr>
              <a:t> (ranked by decreasing residual variance)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2-10% genes</a:t>
            </a:r>
          </a:p>
          <a:p>
            <a:pPr marL="0" indent="0"/>
            <a:r>
              <a:rPr lang="en-GB" dirty="0">
                <a:sym typeface="Wingdings" pitchFamily="2" charset="2"/>
              </a:rPr>
              <a:t> Or by taking all </a:t>
            </a:r>
            <a:r>
              <a:rPr lang="en-GB" u="sng" dirty="0">
                <a:sym typeface="Wingdings" pitchFamily="2" charset="2"/>
              </a:rPr>
              <a:t>genes with a residual variance &gt; threshold</a:t>
            </a:r>
          </a:p>
          <a:p>
            <a:pPr marL="0" indent="0"/>
            <a:r>
              <a:rPr lang="en-GB" i="1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e.g. genes with residual variance &gt; 0.02</a:t>
            </a:r>
          </a:p>
          <a:p>
            <a:pPr marL="0" indent="0"/>
            <a:endParaRPr lang="en-GB" i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59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6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3294641"/>
            <a:ext cx="2785615" cy="2986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31" y="1789077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860" y="1772183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>
                <a:latin typeface="ArialMT"/>
              </a:rPr>
              <a:t>For something to be informative, it needs to exhibit variation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826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48F3E44-7432-804E-802D-C878321A64B8}"/>
              </a:ext>
            </a:extLst>
          </p:cNvPr>
          <p:cNvSpPr/>
          <p:nvPr/>
        </p:nvSpPr>
        <p:spPr>
          <a:xfrm>
            <a:off x="8261865" y="3294641"/>
            <a:ext cx="2785615" cy="29865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>
                <a:latin typeface="ArialMT"/>
              </a:rPr>
              <a:t>For something to be informative, it needs to exhibit variation </a:t>
            </a:r>
          </a:p>
          <a:p>
            <a:endParaRPr lang="en-GB" dirty="0">
              <a:latin typeface="ArialMT"/>
            </a:endParaRPr>
          </a:p>
          <a:p>
            <a:endParaRPr lang="en-GB" dirty="0">
              <a:latin typeface="ArialMT"/>
            </a:endParaRPr>
          </a:p>
          <a:p>
            <a:r>
              <a:rPr lang="en-GB" b="1" dirty="0">
                <a:solidFill>
                  <a:srgbClr val="C00000"/>
                </a:solidFill>
                <a:latin typeface="ArialMT"/>
              </a:rPr>
              <a:t>QUESTION: </a:t>
            </a:r>
            <a:r>
              <a:rPr lang="en-GB" b="1" dirty="0">
                <a:solidFill>
                  <a:srgbClr val="C00000"/>
                </a:solidFill>
              </a:rPr>
              <a:t>Can I group these emoticons by their facial hair style? 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99B35-845D-394B-AACC-24D9073B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020441"/>
            <a:ext cx="7810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/>
              <a:t>Not everything that exhibits variation is informative. It depends on the question! 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b="1" dirty="0">
                <a:solidFill>
                  <a:srgbClr val="C00000"/>
                </a:solidFill>
              </a:rPr>
              <a:t>QUESTION: Which ones of these emoticons are smiling? </a:t>
            </a:r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FEBA7-F7E0-5746-956E-1EA8533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862" y="2149511"/>
            <a:ext cx="7848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GB" dirty="0"/>
              <a:t>Cells are in ~20,000 dimensional space (one dimension per gene)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Many genes are lowly detected or noisy measurements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Variable genes contain the biological signal we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09248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Making sense of variation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976045"/>
            <a:ext cx="11927840" cy="5415231"/>
          </a:xfrm>
        </p:spPr>
        <p:txBody>
          <a:bodyPr/>
          <a:lstStyle/>
          <a:p>
            <a:r>
              <a:rPr lang="en-GB" dirty="0"/>
              <a:t>The most used approach is to find genes that have </a:t>
            </a:r>
            <a:r>
              <a:rPr lang="en-GB" b="1" u="sng" dirty="0"/>
              <a:t>high residual variance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C46E0-4120-8141-90CC-6C87FB99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09" y="2164021"/>
            <a:ext cx="8143982" cy="39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7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5931</TotalTime>
  <Words>4481</Words>
  <Application>Microsoft Macintosh PowerPoint</Application>
  <PresentationFormat>Widescreen</PresentationFormat>
  <Paragraphs>550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Amazon Ember</vt:lpstr>
      <vt:lpstr>Arial</vt:lpstr>
      <vt:lpstr>ArialMT</vt:lpstr>
      <vt:lpstr>Avenir</vt:lpstr>
      <vt:lpstr>Avenir Book</vt:lpstr>
      <vt:lpstr>Calibri</vt:lpstr>
      <vt:lpstr>Calibri Light</vt:lpstr>
      <vt:lpstr>Comfortaa</vt:lpstr>
      <vt:lpstr>Courier New</vt:lpstr>
      <vt:lpstr>Wingdings</vt:lpstr>
      <vt:lpstr>Theme1</vt:lpstr>
      <vt:lpstr>Lecture 5  Identifying cell populations</vt:lpstr>
      <vt:lpstr>PowerPoint Presentation</vt:lpstr>
      <vt:lpstr>How Do We Define Cellular Identity?</vt:lpstr>
      <vt:lpstr>PowerPoint Presentation</vt:lpstr>
      <vt:lpstr>Making sense of variation</vt:lpstr>
      <vt:lpstr>Making sense of variation</vt:lpstr>
      <vt:lpstr>Making sense of variation</vt:lpstr>
      <vt:lpstr>Making sense of variation</vt:lpstr>
      <vt:lpstr>Making sense of variation</vt:lpstr>
      <vt:lpstr>Making sense of variation</vt:lpstr>
      <vt:lpstr>Making sense of variation</vt:lpstr>
      <vt:lpstr>Making sense of variation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Why do we need graph-based clustering?</vt:lpstr>
      <vt:lpstr>Graph-based clustering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321</cp:revision>
  <cp:lastPrinted>2021-06-06T12:34:34Z</cp:lastPrinted>
  <dcterms:created xsi:type="dcterms:W3CDTF">2021-02-26T11:16:43Z</dcterms:created>
  <dcterms:modified xsi:type="dcterms:W3CDTF">2021-09-30T07:16:18Z</dcterms:modified>
</cp:coreProperties>
</file>